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24.wmf"/><Relationship Id="rId4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44.wmf"/><Relationship Id="rId1" Type="http://schemas.openxmlformats.org/officeDocument/2006/relationships/image" Target="../media/image24.wmf"/><Relationship Id="rId4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5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AABC86-F84E-4457-8230-D3273ADFCAA4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915227A-D68D-40C8-912D-0348DA657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5DEC88B-D521-43C6-A87D-320A01AE0007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E7C2ED-13F5-415F-914A-B3154FDB5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3EAC3B2-62B0-4FB1-8287-23FBC4DF112C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7C531EA-E5BB-4024-B1A8-87F4A0B03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488D1D7-55AB-4788-B449-38182EB73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9BE85AF-865E-455C-BD33-862D9329E48B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FFE2886-436E-4944-ACB8-0D68976C6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78BFDA6-953C-44A6-B580-C7E27198D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CF7AF0E-C5C1-49D0-8779-91CCD43CC5C1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1E86D6C-C275-413F-8D59-4D1FB6EC01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BE39C3-69B4-4767-BD6E-A0292D962164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291F455-38CD-4830-A396-4BF66D202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9EAE60E-E25E-42B6-A774-6FFC05C557E8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EF28A6A-948D-4E4B-B8EA-2FDC5FBDA8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1003DB5-409A-4089-A4D9-1EFCFE9B1D6A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153D9DD-D212-403C-8AF1-E682D7E77D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0F7E0E-E9D4-4ECF-92F8-1EB9DF7285CD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EB7005-DE3F-46A5-9EF3-309725EB0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497D801-7CA9-4388-BD50-2F6281E4AAEE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A9114C-F3B0-4425-9777-0B21C3D0F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A93977C-1FE2-4D4A-844A-C40297B5CCA1}" type="datetimeFigureOut">
              <a:rPr lang="en-US"/>
              <a:pPr>
                <a:defRPr/>
              </a:pPr>
              <a:t>11/2/2017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6DEF89-1F03-4093-A450-9D0D32E6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FA902FF-EA6A-486A-BAB5-9CFE89C281F0}" type="datetimeFigureOut">
              <a:rPr lang="en-US"/>
              <a:pPr>
                <a:defRPr/>
              </a:pPr>
              <a:t>11/2/2017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BE102E5-0603-4C4B-BF28-6E9ECB178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50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5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AF4142-99BA-4032-8AC9-2917DCEBB23B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C5114-D710-4230-B344-D32B8866C4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21514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4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5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6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7.emf"/><Relationship Id="rId5" Type="http://schemas.openxmlformats.org/officeDocument/2006/relationships/oleObject" Target="../embeddings/oleObject66.bin"/><Relationship Id="rId4" Type="http://schemas.openxmlformats.org/officeDocument/2006/relationships/oleObject" Target="../embeddings/oleObject6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6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r>
              <a:rPr lang="sr-Latn-C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</a:t>
            </a: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2017/2018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хемија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altLang="en-US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девета</a:t>
            </a:r>
            <a:r>
              <a:rPr lang="en-US" altLang="en-US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altLang="en-US" sz="3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Марија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Живковић</a:t>
            </a:r>
            <a: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3"/>
          <p:cNvGraphicFramePr>
            <a:graphicFrameLocks noChangeAspect="1"/>
          </p:cNvGraphicFramePr>
          <p:nvPr/>
        </p:nvGraphicFramePr>
        <p:xfrm>
          <a:off x="2819400" y="4038600"/>
          <a:ext cx="3048000" cy="1025728"/>
        </p:xfrm>
        <a:graphic>
          <a:graphicData uri="http://schemas.openxmlformats.org/presentationml/2006/ole">
            <p:oleObj spid="_x0000_s24638" name="Equation" r:id="rId3" imgW="1167893" imgH="393529" progId="Equation.3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066800" y="5410200"/>
          <a:ext cx="6705600" cy="1132039"/>
        </p:xfrm>
        <a:graphic>
          <a:graphicData uri="http://schemas.openxmlformats.org/presentationml/2006/ole">
            <p:oleObj spid="_x0000_s24639" name="Equation" r:id="rId4" imgW="2552700" imgH="4318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62200" y="11430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→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производи реакције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TE: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133600" y="1752600"/>
          <a:ext cx="1194096" cy="1066800"/>
        </p:xfrm>
        <a:graphic>
          <a:graphicData uri="http://schemas.openxmlformats.org/presentationml/2006/ole">
            <p:oleObj spid="_x0000_s24640" name="Equation" r:id="rId5" imgW="482391" imgH="431613" progId="Equation.3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876800" y="1752600"/>
          <a:ext cx="1600200" cy="934336"/>
        </p:xfrm>
        <a:graphic>
          <a:graphicData uri="http://schemas.openxmlformats.org/presentationml/2006/ole">
            <p:oleObj spid="_x0000_s24641" name="Equation" r:id="rId6" imgW="672808" imgH="393529" progId="Equation.3">
              <p:embed/>
            </p:oleObj>
          </a:graphicData>
        </a:graphic>
      </p:graphicFrame>
      <p:graphicFrame>
        <p:nvGraphicFramePr>
          <p:cNvPr id="24582" name="Object 3"/>
          <p:cNvGraphicFramePr>
            <a:graphicFrameLocks noChangeAspect="1"/>
          </p:cNvGraphicFramePr>
          <p:nvPr/>
        </p:nvGraphicFramePr>
        <p:xfrm>
          <a:off x="3124200" y="2819400"/>
          <a:ext cx="2438400" cy="1103938"/>
        </p:xfrm>
        <a:graphic>
          <a:graphicData uri="http://schemas.openxmlformats.org/presentationml/2006/ole">
            <p:oleObj spid="_x0000_s24642" name="Equation" r:id="rId7" imgW="952087" imgH="431613" progId="Equation.3">
              <p:embed/>
            </p:oleObj>
          </a:graphicData>
        </a:graphic>
      </p:graphicFrame>
      <p:sp>
        <p:nvSpPr>
          <p:cNvPr id="9" name="Right Arrow 8"/>
          <p:cNvSpPr/>
          <p:nvPr/>
        </p:nvSpPr>
        <p:spPr>
          <a:xfrm>
            <a:off x="3810000" y="2209800"/>
            <a:ext cx="609600" cy="228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990600"/>
            <a:ext cx="85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1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Израчунати масу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раствору ако је за титрацију киселине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потрошено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35,03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раствора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0,09850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3181994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2NaOH       Na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 2H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0786" y="3987799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на ТЕ:</a:t>
            </a:r>
            <a:endParaRPr lang="en-US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31616356"/>
              </p:ext>
            </p:extLst>
          </p:nvPr>
        </p:nvGraphicFramePr>
        <p:xfrm>
          <a:off x="2391986" y="3987799"/>
          <a:ext cx="2324100" cy="1035050"/>
        </p:xfrm>
        <a:graphic>
          <a:graphicData uri="http://schemas.openxmlformats.org/presentationml/2006/ole">
            <p:oleObj spid="_x0000_s25632" name="Equation" r:id="rId3" imgW="939800" imgH="4191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33390540"/>
              </p:ext>
            </p:extLst>
          </p:nvPr>
        </p:nvGraphicFramePr>
        <p:xfrm>
          <a:off x="1706186" y="5283199"/>
          <a:ext cx="3803650" cy="935038"/>
        </p:xfrm>
        <a:graphic>
          <a:graphicData uri="http://schemas.openxmlformats.org/presentationml/2006/ole">
            <p:oleObj spid="_x0000_s25633" name="Equation" r:id="rId4" imgW="1600200" imgH="393700" progId="Equation.3">
              <p:embed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3763586" y="3551237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538411" y="2504419"/>
            <a:ext cx="3453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98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078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51965775"/>
              </p:ext>
            </p:extLst>
          </p:nvPr>
        </p:nvGraphicFramePr>
        <p:xfrm>
          <a:off x="2057400" y="1447800"/>
          <a:ext cx="4348778" cy="1003787"/>
        </p:xfrm>
        <a:graphic>
          <a:graphicData uri="http://schemas.openxmlformats.org/presentationml/2006/ole">
            <p:oleObj spid="_x0000_s26665" name="Equation" r:id="rId3" imgW="1866900" imgH="431800" progId="Equation.3">
              <p:embed/>
            </p:oleObj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14526438"/>
              </p:ext>
            </p:extLst>
          </p:nvPr>
        </p:nvGraphicFramePr>
        <p:xfrm>
          <a:off x="1272754" y="2743201"/>
          <a:ext cx="5966246" cy="914400"/>
        </p:xfrm>
        <a:graphic>
          <a:graphicData uri="http://schemas.openxmlformats.org/presentationml/2006/ole">
            <p:oleObj spid="_x0000_s26666" name="Equation" r:id="rId4" imgW="2565400" imgH="393700" progId="Equation.DSMT4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35059234"/>
              </p:ext>
            </p:extLst>
          </p:nvPr>
        </p:nvGraphicFramePr>
        <p:xfrm>
          <a:off x="526509" y="4267200"/>
          <a:ext cx="8092029" cy="1295400"/>
        </p:xfrm>
        <a:graphic>
          <a:graphicData uri="http://schemas.openxmlformats.org/presentationml/2006/ole">
            <p:oleObj spid="_x0000_s26667" name="Equation" r:id="rId5" imgW="3974760" imgH="634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337608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2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 титрацију гвожћа у маси од 0,2120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гвоздене руде потрошено је 19,43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раствора калијум-перманганата концентрације 0,02000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 Израчунати:</a:t>
            </a:r>
          </a:p>
          <a:p>
            <a:pPr marL="514350" indent="-514350" algn="just">
              <a:buAutoNum type="arabicParenR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масени удео (проценат) 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Fe)</a:t>
            </a:r>
          </a:p>
          <a:p>
            <a:pPr marL="514350" indent="-514350" algn="just">
              <a:buAutoNum type="arabicParenR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масени удео (проценат)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(Fe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37338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5Fe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2+ 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+  MnO</a:t>
            </a:r>
            <a:r>
              <a:rPr lang="sr-Latn-RS" sz="24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+  8H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       5Fe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3+ 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+  Mn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2+  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+  4H</a:t>
            </a:r>
            <a:r>
              <a:rPr lang="sr-Latn-R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46482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ТЕ: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3581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1)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362200" y="4419600"/>
          <a:ext cx="2419350" cy="1066800"/>
        </p:xfrm>
        <a:graphic>
          <a:graphicData uri="http://schemas.openxmlformats.org/presentationml/2006/ole">
            <p:oleObj spid="_x0000_s27680" name="Equation" r:id="rId3" imgW="977900" imgH="431800" progId="Equation.DSMT4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039938" y="5849938"/>
          <a:ext cx="3228975" cy="512762"/>
        </p:xfrm>
        <a:graphic>
          <a:graphicData uri="http://schemas.openxmlformats.org/presentationml/2006/ole">
            <p:oleObj spid="_x0000_s27681" name="Equation" r:id="rId4" imgW="1358310" imgH="215806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3962400" y="3962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838202" y="2709981"/>
            <a:ext cx="2938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847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10200" y="3184267"/>
            <a:ext cx="3366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159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69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2362201" y="1386127"/>
          <a:ext cx="3810000" cy="980836"/>
        </p:xfrm>
        <a:graphic>
          <a:graphicData uri="http://schemas.openxmlformats.org/presentationml/2006/ole">
            <p:oleObj spid="_x0000_s28726" name="Equation" r:id="rId3" imgW="1625600" imgH="419100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1676400" y="2514600"/>
          <a:ext cx="4895850" cy="512014"/>
        </p:xfrm>
        <a:graphic>
          <a:graphicData uri="http://schemas.openxmlformats.org/presentationml/2006/ole">
            <p:oleObj spid="_x0000_s28727" name="Equation" r:id="rId4" imgW="2057400" imgH="215900" progId="Equation.3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31203243"/>
              </p:ext>
            </p:extLst>
          </p:nvPr>
        </p:nvGraphicFramePr>
        <p:xfrm>
          <a:off x="457200" y="3657600"/>
          <a:ext cx="7924799" cy="995997"/>
        </p:xfrm>
        <a:graphic>
          <a:graphicData uri="http://schemas.openxmlformats.org/presentationml/2006/ole">
            <p:oleObj spid="_x0000_s28728" name="Equation" r:id="rId5" imgW="3327400" imgH="419100" progId="Equation.DSMT4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99988511"/>
              </p:ext>
            </p:extLst>
          </p:nvPr>
        </p:nvGraphicFramePr>
        <p:xfrm>
          <a:off x="533400" y="4876800"/>
          <a:ext cx="8396287" cy="1468438"/>
        </p:xfrm>
        <a:graphic>
          <a:graphicData uri="http://schemas.openxmlformats.org/presentationml/2006/ole">
            <p:oleObj spid="_x0000_s28729" name="Equation" r:id="rId6" imgW="3911400" imgH="685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226403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масени удео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се налази на аналоган начин, при чему треба водити рачуна о стехиометријском односу: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3500" y="217676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5Fe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   10Fe            2KMnO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64166822"/>
              </p:ext>
            </p:extLst>
          </p:nvPr>
        </p:nvGraphicFramePr>
        <p:xfrm>
          <a:off x="2362200" y="2819400"/>
          <a:ext cx="2451100" cy="1066800"/>
        </p:xfrm>
        <a:graphic>
          <a:graphicData uri="http://schemas.openxmlformats.org/presentationml/2006/ole">
            <p:oleObj spid="_x0000_s29743" name="Equation" r:id="rId3" imgW="990170" imgH="431613" progId="Equation.3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47337497"/>
              </p:ext>
            </p:extLst>
          </p:nvPr>
        </p:nvGraphicFramePr>
        <p:xfrm>
          <a:off x="1752600" y="3962400"/>
          <a:ext cx="3802063" cy="935037"/>
        </p:xfrm>
        <a:graphic>
          <a:graphicData uri="http://schemas.openxmlformats.org/presentationml/2006/ole">
            <p:oleObj spid="_x0000_s29744" name="Equation" r:id="rId4" imgW="1600200" imgH="393700" progId="Equation.3">
              <p:embed/>
            </p:oleObj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45941510"/>
              </p:ext>
            </p:extLst>
          </p:nvPr>
        </p:nvGraphicFramePr>
        <p:xfrm>
          <a:off x="1690688" y="5391150"/>
          <a:ext cx="4346575" cy="1008063"/>
        </p:xfrm>
        <a:graphic>
          <a:graphicData uri="http://schemas.openxmlformats.org/presentationml/2006/ole">
            <p:oleObj spid="_x0000_s29745" name="Equation" r:id="rId5" imgW="1854000" imgH="431640" progId="Equation.DSMT4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590800" y="24231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06240" y="24231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527175" y="1492250"/>
          <a:ext cx="5894388" cy="919163"/>
        </p:xfrm>
        <a:graphic>
          <a:graphicData uri="http://schemas.openxmlformats.org/presentationml/2006/ole">
            <p:oleObj spid="_x0000_s30764" name="Equation" r:id="rId3" imgW="2514600" imgH="39370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381621"/>
              </p:ext>
            </p:extLst>
          </p:nvPr>
        </p:nvGraphicFramePr>
        <p:xfrm>
          <a:off x="381000" y="2971800"/>
          <a:ext cx="3505200" cy="867309"/>
        </p:xfrm>
        <a:graphic>
          <a:graphicData uri="http://schemas.openxmlformats.org/presentationml/2006/ole">
            <p:oleObj spid="_x0000_s30765" name="Equation" r:id="rId4" imgW="1689100" imgH="419100" progId="Equation.DSMT4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6980027"/>
              </p:ext>
            </p:extLst>
          </p:nvPr>
        </p:nvGraphicFramePr>
        <p:xfrm>
          <a:off x="228600" y="4114800"/>
          <a:ext cx="8785293" cy="2292350"/>
        </p:xfrm>
        <a:graphic>
          <a:graphicData uri="http://schemas.openxmlformats.org/presentationml/2006/ole">
            <p:oleObj spid="_x0000_s30766" name="Equation" r:id="rId5" imgW="4381200" imgH="11430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057275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Израчунавање концентрације раствора код стандардизације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2007175"/>
            <a:ext cx="8961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1. Ако се раствор реагенса В стандардизује титрацијом познате масе примарног стандарда А, према хемијској реакцији: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2936875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→ 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производи реакције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3505200"/>
            <a:ext cx="85801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концентрација раствора супстанце В се може израчунати полазећи од услова у ТЕ.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97302199"/>
              </p:ext>
            </p:extLst>
          </p:nvPr>
        </p:nvGraphicFramePr>
        <p:xfrm>
          <a:off x="1264920" y="4530725"/>
          <a:ext cx="1193800" cy="1066800"/>
        </p:xfrm>
        <a:graphic>
          <a:graphicData uri="http://schemas.openxmlformats.org/presentationml/2006/ole">
            <p:oleObj spid="_x0000_s31798" name="Equation" r:id="rId3" imgW="482391" imgH="431613" progId="Equation.3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1546296"/>
              </p:ext>
            </p:extLst>
          </p:nvPr>
        </p:nvGraphicFramePr>
        <p:xfrm>
          <a:off x="2941320" y="4510087"/>
          <a:ext cx="1600200" cy="935038"/>
        </p:xfrm>
        <a:graphic>
          <a:graphicData uri="http://schemas.openxmlformats.org/presentationml/2006/ole">
            <p:oleObj spid="_x0000_s31799" name="Equation" r:id="rId4" imgW="672808" imgH="393529" progId="Equation.3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72241824"/>
              </p:ext>
            </p:extLst>
          </p:nvPr>
        </p:nvGraphicFramePr>
        <p:xfrm>
          <a:off x="5227320" y="4530725"/>
          <a:ext cx="2747962" cy="1025525"/>
        </p:xfrm>
        <a:graphic>
          <a:graphicData uri="http://schemas.openxmlformats.org/presentationml/2006/ole">
            <p:oleObj spid="_x0000_s31800" name="Equation" r:id="rId5" imgW="1155700" imgH="431800" progId="Equation.3">
              <p:embed/>
            </p:oleObj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90230451"/>
              </p:ext>
            </p:extLst>
          </p:nvPr>
        </p:nvGraphicFramePr>
        <p:xfrm>
          <a:off x="5608320" y="5791200"/>
          <a:ext cx="2324100" cy="1025525"/>
        </p:xfrm>
        <a:graphic>
          <a:graphicData uri="http://schemas.openxmlformats.org/presentationml/2006/ole">
            <p:oleObj spid="_x0000_s31801" name="Equation" r:id="rId6" imgW="9779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295400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Израчунати концентрацију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ако је код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ене стандардизације за титрацију 0,2045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 Na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као примарног стандарда потрошено 38,41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киселине.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76425" y="3200400"/>
            <a:ext cx="4730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 +  2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CO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3425" y="3810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на ТЕ:</a:t>
            </a:r>
            <a:endParaRPr lang="en-US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20394005"/>
              </p:ext>
            </p:extLst>
          </p:nvPr>
        </p:nvGraphicFramePr>
        <p:xfrm>
          <a:off x="2132013" y="4054475"/>
          <a:ext cx="2513012" cy="1035050"/>
        </p:xfrm>
        <a:graphic>
          <a:graphicData uri="http://schemas.openxmlformats.org/presentationml/2006/ole">
            <p:oleObj spid="_x0000_s32796" name="Equation" r:id="rId3" imgW="1016000" imgH="419100" progId="Equation.3">
              <p:embed/>
            </p:oleObj>
          </a:graphicData>
        </a:graphic>
      </p:graphicFrame>
      <p:graphicFrame>
        <p:nvGraphicFramePr>
          <p:cNvPr id="327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7110580"/>
              </p:ext>
            </p:extLst>
          </p:nvPr>
        </p:nvGraphicFramePr>
        <p:xfrm>
          <a:off x="1901825" y="5681663"/>
          <a:ext cx="3532188" cy="542925"/>
        </p:xfrm>
        <a:graphic>
          <a:graphicData uri="http://schemas.openxmlformats.org/presentationml/2006/ole">
            <p:oleObj spid="_x0000_s32797" name="Equation" r:id="rId4" imgW="1485900" imgH="228600" progId="Equation.3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4314825" y="3429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214604" y="2517606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105,989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851025" y="1676400"/>
          <a:ext cx="4076700" cy="1025525"/>
        </p:xfrm>
        <a:graphic>
          <a:graphicData uri="http://schemas.openxmlformats.org/presentationml/2006/ole">
            <p:oleObj spid="_x0000_s33833" name="Equation" r:id="rId3" imgW="1714500" imgH="431800" progId="Equation.3">
              <p:embed/>
            </p:oleObj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06761665"/>
              </p:ext>
            </p:extLst>
          </p:nvPr>
        </p:nvGraphicFramePr>
        <p:xfrm>
          <a:off x="1905000" y="3048000"/>
          <a:ext cx="3835400" cy="1025525"/>
        </p:xfrm>
        <a:graphic>
          <a:graphicData uri="http://schemas.openxmlformats.org/presentationml/2006/ole">
            <p:oleObj spid="_x0000_s33834" name="Equation" r:id="rId4" imgW="1612900" imgH="431800" progId="Equation.DSMT4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04863759"/>
              </p:ext>
            </p:extLst>
          </p:nvPr>
        </p:nvGraphicFramePr>
        <p:xfrm>
          <a:off x="1905000" y="4038600"/>
          <a:ext cx="6010275" cy="1628775"/>
        </p:xfrm>
        <a:graphic>
          <a:graphicData uri="http://schemas.openxmlformats.org/presentationml/2006/ole">
            <p:oleObj spid="_x0000_s33835" name="Equation" r:id="rId5" imgW="2527200" imgH="685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219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Израчунавања у волументрији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1981200"/>
            <a:ext cx="8763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Израчунавања у волуметрији 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заснивају на чињеници  да супстанце међусобно реагују у тачно одређеним молским односима. 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 тачки еквиваленције количина титроване супстанце је еквивалентна тачно одређеној количини реагенса.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4191000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При сваком израчунавању у волуметрији потребно је: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знати хемијску реакцију, односно молски однос у коме супстанце међусобно реагују;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експерименталне податке прерачунати на количине реагујућих супстанци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mol)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или обрнуто.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166648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Колика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концентрациј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раствора јода ако је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титрацију 0,2112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 As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као примарног стандарда потрошено 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јода?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6290" y="2938164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I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       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 2H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6290" y="3747788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1As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   2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   2 I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39866" y="4012847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447190" y="4012847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1890" y="448597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на ТЕ:</a:t>
            </a:r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52614267"/>
              </p:ext>
            </p:extLst>
          </p:nvPr>
        </p:nvGraphicFramePr>
        <p:xfrm>
          <a:off x="1697640" y="4714577"/>
          <a:ext cx="2198688" cy="1066800"/>
        </p:xfrm>
        <a:graphic>
          <a:graphicData uri="http://schemas.openxmlformats.org/presentationml/2006/ole">
            <p:oleObj spid="_x0000_s34846" name="Equation" r:id="rId3" imgW="888614" imgH="431613" progId="Equation.3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28430976"/>
              </p:ext>
            </p:extLst>
          </p:nvPr>
        </p:nvGraphicFramePr>
        <p:xfrm>
          <a:off x="1662715" y="5986164"/>
          <a:ext cx="2927350" cy="542925"/>
        </p:xfrm>
        <a:graphic>
          <a:graphicData uri="http://schemas.openxmlformats.org/presentationml/2006/ole">
            <p:oleObj spid="_x0000_s34847" name="Equation" r:id="rId4" imgW="1231366" imgH="228501" progId="Equation.3">
              <p:embed/>
            </p:oleObj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4028090" y="3166764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607772" y="2286000"/>
            <a:ext cx="3401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1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97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84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14200140"/>
              </p:ext>
            </p:extLst>
          </p:nvPr>
        </p:nvGraphicFramePr>
        <p:xfrm>
          <a:off x="1981200" y="1447800"/>
          <a:ext cx="3441700" cy="1025525"/>
        </p:xfrm>
        <a:graphic>
          <a:graphicData uri="http://schemas.openxmlformats.org/presentationml/2006/ole">
            <p:oleObj spid="_x0000_s35881" name="Equation" r:id="rId3" imgW="1447800" imgH="43180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91152553"/>
              </p:ext>
            </p:extLst>
          </p:nvPr>
        </p:nvGraphicFramePr>
        <p:xfrm>
          <a:off x="1981200" y="2971800"/>
          <a:ext cx="3200400" cy="1025525"/>
        </p:xfrm>
        <a:graphic>
          <a:graphicData uri="http://schemas.openxmlformats.org/presentationml/2006/ole">
            <p:oleObj spid="_x0000_s35882" name="Equation" r:id="rId4" imgW="1346200" imgH="431800" progId="Equation.DSMT4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7786611"/>
              </p:ext>
            </p:extLst>
          </p:nvPr>
        </p:nvGraphicFramePr>
        <p:xfrm>
          <a:off x="1981200" y="4191000"/>
          <a:ext cx="5527675" cy="1628775"/>
        </p:xfrm>
        <a:graphic>
          <a:graphicData uri="http://schemas.openxmlformats.org/presentationml/2006/ole">
            <p:oleObj spid="_x0000_s35883" name="Equation" r:id="rId5" imgW="2323800" imgH="685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914400"/>
            <a:ext cx="86106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. Ако се раствор реагенса В стандардизује титрацијом једне одређене запремине стандардног раствора А познате концентрације, и ако А и В реагују  према хемијској реакцији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23622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→ 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производи реакције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2971800"/>
            <a:ext cx="5486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полазећи од односа у ТЕ добија се: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219200" y="3962400"/>
          <a:ext cx="1193800" cy="1066800"/>
        </p:xfrm>
        <a:graphic>
          <a:graphicData uri="http://schemas.openxmlformats.org/presentationml/2006/ole">
            <p:oleObj spid="_x0000_s36918" name="Equation" r:id="rId3" imgW="482391" imgH="431613" progId="Equation.3">
              <p:embed/>
            </p:oleObj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2895600" y="4038600"/>
          <a:ext cx="1600200" cy="935038"/>
        </p:xfrm>
        <a:graphic>
          <a:graphicData uri="http://schemas.openxmlformats.org/presentationml/2006/ole">
            <p:oleObj spid="_x0000_s36919" name="Equation" r:id="rId4" imgW="672808" imgH="393529" progId="Equation.3">
              <p:embed/>
            </p:oleObj>
          </a:graphicData>
        </a:graphic>
      </p:graphicFrame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5562600" y="3810000"/>
          <a:ext cx="2627312" cy="935038"/>
        </p:xfrm>
        <a:graphic>
          <a:graphicData uri="http://schemas.openxmlformats.org/presentationml/2006/ole">
            <p:oleObj spid="_x0000_s36920" name="Equation" r:id="rId5" imgW="1104900" imgH="393700" progId="Equation.3">
              <p:embed/>
            </p:oleObj>
          </a:graphicData>
        </a:graphic>
      </p:graphicFrame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5426075" y="5213350"/>
          <a:ext cx="2747963" cy="1025525"/>
        </p:xfrm>
        <a:graphic>
          <a:graphicData uri="http://schemas.openxmlformats.org/presentationml/2006/ole">
            <p:oleObj spid="_x0000_s36921" name="Equation" r:id="rId6" imgW="11557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390471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Израчунати концентрацију раствора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ако је код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егове стандардизације за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25,00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раствора хидроксида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потрошено 25,28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концентрације 0,1005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29718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84888282"/>
              </p:ext>
            </p:extLst>
          </p:nvPr>
        </p:nvGraphicFramePr>
        <p:xfrm>
          <a:off x="1742281" y="3657600"/>
          <a:ext cx="5659437" cy="452160"/>
        </p:xfrm>
        <a:graphic>
          <a:graphicData uri="http://schemas.openxmlformats.org/presentationml/2006/ole">
            <p:oleObj spid="_x0000_s37929" name="Equation" r:id="rId3" imgW="2540000" imgH="20320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49381928"/>
              </p:ext>
            </p:extLst>
          </p:nvPr>
        </p:nvGraphicFramePr>
        <p:xfrm>
          <a:off x="1749425" y="4191000"/>
          <a:ext cx="3968750" cy="908177"/>
        </p:xfrm>
        <a:graphic>
          <a:graphicData uri="http://schemas.openxmlformats.org/presentationml/2006/ole">
            <p:oleObj spid="_x0000_s37930" name="Equation" r:id="rId4" imgW="1828800" imgH="419100" progId="Equation.DSMT4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5405041"/>
              </p:ext>
            </p:extLst>
          </p:nvPr>
        </p:nvGraphicFramePr>
        <p:xfrm>
          <a:off x="1793081" y="5105400"/>
          <a:ext cx="5557838" cy="1457059"/>
        </p:xfrm>
        <a:graphic>
          <a:graphicData uri="http://schemas.openxmlformats.org/presentationml/2006/ole">
            <p:oleObj spid="_x0000_s37931" name="Equation" r:id="rId5" imgW="2616120" imgH="685800" progId="Equation.DSMT4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3733800" y="3200400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0668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Израчунавања код разблаживања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1828800"/>
            <a:ext cx="86868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волуметрији је врло често потребно променити концентрацију неког раствора његовим разблаживањем. </a:t>
            </a:r>
          </a:p>
          <a:p>
            <a:pPr algn="just">
              <a:spcAft>
                <a:spcPts val="6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Израчунавања се у овом случају заснивају на чињеници да је количина растворене супстанце у раствору пре и после разблаживања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иста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1752600" y="4038600"/>
          <a:ext cx="1411942" cy="685800"/>
        </p:xfrm>
        <a:graphic>
          <a:graphicData uri="http://schemas.openxmlformats.org/presentationml/2006/ole">
            <p:oleObj spid="_x0000_s38940" name="Equation" r:id="rId3" imgW="444114" imgH="215713" progId="Equation.3">
              <p:embed/>
            </p:oleObj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73237889"/>
              </p:ext>
            </p:extLst>
          </p:nvPr>
        </p:nvGraphicFramePr>
        <p:xfrm>
          <a:off x="1447800" y="4960441"/>
          <a:ext cx="2469772" cy="645941"/>
        </p:xfrm>
        <a:graphic>
          <a:graphicData uri="http://schemas.openxmlformats.org/presentationml/2006/ole">
            <p:oleObj spid="_x0000_s38941" name="Equation" r:id="rId4" imgW="825142" imgH="215806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57800" y="4191000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индекс 1 – почетно стање</a:t>
            </a:r>
          </a:p>
          <a:p>
            <a:pPr>
              <a:buFontTx/>
              <a:buChar char="-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индекс 2 – коначно стање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61871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 колику запремину треба разблажити 500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концентрације 0,1050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да се добије раствор концентрације 0,1000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35555818"/>
              </p:ext>
            </p:extLst>
          </p:nvPr>
        </p:nvGraphicFramePr>
        <p:xfrm>
          <a:off x="2163806" y="2686050"/>
          <a:ext cx="3724231" cy="666750"/>
        </p:xfrm>
        <a:graphic>
          <a:graphicData uri="http://schemas.openxmlformats.org/presentationml/2006/ole">
            <p:oleObj spid="_x0000_s39977" name="Equation" r:id="rId3" imgW="1206360" imgH="21564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11680" y="3352799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 разблажења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3352800"/>
            <a:ext cx="236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после разблажења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38538341"/>
              </p:ext>
            </p:extLst>
          </p:nvPr>
        </p:nvGraphicFramePr>
        <p:xfrm>
          <a:off x="533400" y="4750207"/>
          <a:ext cx="8208963" cy="576263"/>
        </p:xfrm>
        <a:graphic>
          <a:graphicData uri="http://schemas.openxmlformats.org/presentationml/2006/ole">
            <p:oleObj spid="_x0000_s39978" name="Equation" r:id="rId4" imgW="3251160" imgH="228600" progId="Equation.3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45479751"/>
              </p:ext>
            </p:extLst>
          </p:nvPr>
        </p:nvGraphicFramePr>
        <p:xfrm>
          <a:off x="2971800" y="5683390"/>
          <a:ext cx="2708275" cy="609600"/>
        </p:xfrm>
        <a:graphic>
          <a:graphicData uri="http://schemas.openxmlformats.org/presentationml/2006/ole">
            <p:oleObj spid="_x0000_s39979" name="Equation" r:id="rId5" imgW="1015920" imgH="228600" progId="Equation.DSMT4">
              <p:embed/>
            </p:oleObj>
          </a:graphicData>
        </a:graphic>
      </p:graphicFrame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23BA38E-1F80-410C-BB89-C2A88B764E8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82361" y="3945075"/>
            <a:ext cx="4064878" cy="62126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11430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Израчунавања код ретитрација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18288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При поступку ретитрације, титрованој супстанци А се додаје стандардни раствор реагенса В у тачно познатој количини, толикој да га буде у вишку. Вишак В се затим ретитрује стандардним раствором супстанце С.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36576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→ 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производи реакције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+  вишак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 B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41910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→ 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производи реакције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2057400" y="5105400"/>
          <a:ext cx="1193800" cy="1066800"/>
        </p:xfrm>
        <a:graphic>
          <a:graphicData uri="http://schemas.openxmlformats.org/presentationml/2006/ole">
            <p:oleObj spid="_x0000_s40988" name="Equation" r:id="rId3" imgW="482391" imgH="431613" progId="Equation.3">
              <p:embed/>
            </p:oleObj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5029200" y="5105400"/>
          <a:ext cx="1222375" cy="1066800"/>
        </p:xfrm>
        <a:graphic>
          <a:graphicData uri="http://schemas.openxmlformats.org/presentationml/2006/ole">
            <p:oleObj spid="_x0000_s40989" name="Equation" r:id="rId4" imgW="495085" imgH="431613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66440350"/>
              </p:ext>
            </p:extLst>
          </p:nvPr>
        </p:nvGraphicFramePr>
        <p:xfrm>
          <a:off x="1552575" y="2740938"/>
          <a:ext cx="5276850" cy="971550"/>
        </p:xfrm>
        <a:graphic>
          <a:graphicData uri="http://schemas.openxmlformats.org/presentationml/2006/ole">
            <p:oleObj spid="_x0000_s41999" name="Equation" r:id="rId3" imgW="2133600" imgH="39370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14575" y="396013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RS" sz="22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додато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9575" y="3960138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RS" sz="22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вишак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 rot="5400000">
            <a:off x="2809875" y="3464838"/>
            <a:ext cx="228600" cy="6096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4638675" y="3083838"/>
            <a:ext cx="228600" cy="13716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 rot="5400000">
            <a:off x="3838575" y="3579138"/>
            <a:ext cx="228600" cy="2057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305175" y="4950738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RS" sz="22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реаговало са 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1676400"/>
            <a:ext cx="7979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Маса супстанце А се израчунава на основу дате једначине: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295400"/>
            <a:ext cx="8839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1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Алуминијум је у неком узорку одређен комплексометријски поступком ретитрације. Раствору узорка додато је 30,00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концентрације 0,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а након кувања раствора (да би се убрзала реакција) и хлађења, за ретитрацију вишка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потрошено је 10,68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ZnCl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0,0500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Наћи масу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 узорку.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4724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3+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+  EDTA  →  Al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-EDTA  + 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вишак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EDTA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5562600"/>
            <a:ext cx="532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вишак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EDTA  +  Zn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 →  Zn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-EDTA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A87153F-B9DE-46C0-A01D-DE76A44AB71F}"/>
              </a:ext>
            </a:extLst>
          </p:cNvPr>
          <p:cNvSpPr/>
          <p:nvPr/>
        </p:nvSpPr>
        <p:spPr>
          <a:xfrm>
            <a:off x="6237343" y="3973056"/>
            <a:ext cx="2784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98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304800" y="2133600"/>
          <a:ext cx="8185150" cy="539997"/>
        </p:xfrm>
        <a:graphic>
          <a:graphicData uri="http://schemas.openxmlformats.org/presentationml/2006/ole">
            <p:oleObj spid="_x0000_s43046" name="Equation" r:id="rId3" imgW="3454400" imgH="2286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0" y="30480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DTA)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вишак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 rot="5400000">
            <a:off x="2895600" y="1600200"/>
            <a:ext cx="304800" cy="2590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 rot="5400000">
            <a:off x="6057900" y="2095500"/>
            <a:ext cx="228600" cy="1524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4585156" y="2222958"/>
            <a:ext cx="278488" cy="3352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29000" y="4217313"/>
            <a:ext cx="358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DTA)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реаговало са 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RS" sz="2200" baseline="30000" dirty="0">
                <a:latin typeface="Times New Roman" pitchFamily="18" charset="0"/>
                <a:cs typeface="Times New Roman" pitchFamily="18" charset="0"/>
              </a:rPr>
              <a:t>3+</a:t>
            </a:r>
            <a:endParaRPr lang="en-US" sz="2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31242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DTA)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додато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05946343"/>
              </p:ext>
            </p:extLst>
          </p:nvPr>
        </p:nvGraphicFramePr>
        <p:xfrm>
          <a:off x="304800" y="4906165"/>
          <a:ext cx="8491538" cy="351635"/>
        </p:xfrm>
        <a:graphic>
          <a:graphicData uri="http://schemas.openxmlformats.org/presentationml/2006/ole">
            <p:oleObj spid="_x0000_s43047" name="Equation" r:id="rId4" imgW="5511600" imgH="228600" progId="Equation.3">
              <p:embed/>
            </p:oleObj>
          </a:graphicData>
        </a:graphic>
      </p:graphicFrame>
      <p:graphicFrame>
        <p:nvGraphicFramePr>
          <p:cNvPr id="430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53880527"/>
              </p:ext>
            </p:extLst>
          </p:nvPr>
        </p:nvGraphicFramePr>
        <p:xfrm>
          <a:off x="2417763" y="5715000"/>
          <a:ext cx="3241675" cy="369888"/>
        </p:xfrm>
        <a:graphic>
          <a:graphicData uri="http://schemas.openxmlformats.org/presentationml/2006/ole">
            <p:oleObj spid="_x0000_s43048" name="Equation" r:id="rId5" imgW="200628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1430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Израчунавање количине супстанце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057400"/>
            <a:ext cx="7467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1. Имамо чисту супстанцу  В, познате масе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RS" sz="2600" baseline="-25000" dirty="0">
                <a:latin typeface="Times New Roman" pitchFamily="18" charset="0"/>
                <a:cs typeface="Times New Roman" pitchFamily="18" charset="0"/>
              </a:rPr>
              <a:t>В</a:t>
            </a:r>
            <a:endParaRPr lang="en-US" sz="2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6670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количина супстанце В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), чија је маса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RS" sz="2400" baseline="-25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једнака је: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895600" y="3428999"/>
          <a:ext cx="2221173" cy="1604513"/>
        </p:xfrm>
        <a:graphic>
          <a:graphicData uri="http://schemas.openxmlformats.org/presentationml/2006/ole">
            <p:oleObj spid="_x0000_s1052" name="Equation" r:id="rId3" imgW="596900" imgH="431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72200" y="3733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sz="2400" baseline="-25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- моларна маса   </a:t>
            </a:r>
            <a:br>
              <a:rPr lang="sr-Cyrl-RS" sz="24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        супстанце В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828800" y="5105400"/>
          <a:ext cx="4685448" cy="1371600"/>
        </p:xfrm>
        <a:graphic>
          <a:graphicData uri="http://schemas.openxmlformats.org/presentationml/2006/ole">
            <p:oleObj spid="_x0000_s1053" name="Equation" r:id="rId4" imgW="14732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295400"/>
            <a:ext cx="8623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400" i="1" u="sng" dirty="0">
                <a:latin typeface="Times New Roman" pitchFamily="18" charset="0"/>
                <a:cs typeface="Times New Roman" pitchFamily="18" charset="0"/>
              </a:rPr>
              <a:t> 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Колико молова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налази у маси од 0,2016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те супстанце?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39309260"/>
              </p:ext>
            </p:extLst>
          </p:nvPr>
        </p:nvGraphicFramePr>
        <p:xfrm>
          <a:off x="1600200" y="2895600"/>
          <a:ext cx="4247480" cy="2062162"/>
        </p:xfrm>
        <a:graphic>
          <a:graphicData uri="http://schemas.openxmlformats.org/presentationml/2006/ole">
            <p:oleObj spid="_x0000_s2078" name="Equation" r:id="rId3" imgW="1828800" imgH="888840" progId="Equation.DSMT4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71473228"/>
              </p:ext>
            </p:extLst>
          </p:nvPr>
        </p:nvGraphicFramePr>
        <p:xfrm>
          <a:off x="1524000" y="5105400"/>
          <a:ext cx="6659562" cy="606643"/>
        </p:xfrm>
        <a:graphic>
          <a:graphicData uri="http://schemas.openxmlformats.org/presentationml/2006/ole">
            <p:oleObj spid="_x0000_s2079" name="Equation" r:id="rId4" imgW="2654280" imgH="241200" progId="Equation.DSMT4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5029200" y="2264896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105,989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371600"/>
            <a:ext cx="8382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2. Имамо раствор супстанце В, познате концентрације с</a:t>
            </a:r>
            <a:r>
              <a:rPr lang="sr-Cyrl-RS" sz="2600" baseline="-25000" dirty="0">
                <a:latin typeface="Times New Roman" pitchFamily="18" charset="0"/>
                <a:cs typeface="Times New Roman" pitchFamily="18" charset="0"/>
              </a:rPr>
              <a:t>В</a:t>
            </a:r>
            <a:endParaRPr lang="en-US" sz="2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514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- према дефиницији: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85483651"/>
              </p:ext>
            </p:extLst>
          </p:nvPr>
        </p:nvGraphicFramePr>
        <p:xfrm>
          <a:off x="3300413" y="1981200"/>
          <a:ext cx="1890712" cy="1463675"/>
        </p:xfrm>
        <a:graphic>
          <a:graphicData uri="http://schemas.openxmlformats.org/presentationml/2006/ole">
            <p:oleObj spid="_x0000_s3119" name="Equation" r:id="rId3" imgW="507960" imgH="393480" progId="Equation.DSMT4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324600" y="2362200"/>
          <a:ext cx="2505075" cy="803275"/>
        </p:xfrm>
        <a:graphic>
          <a:graphicData uri="http://schemas.openxmlformats.org/presentationml/2006/ole">
            <p:oleObj spid="_x0000_s3120" name="Equation" r:id="rId4" imgW="672808" imgH="215806" progId="Equation.3">
              <p:embed/>
            </p:oleObj>
          </a:graphicData>
        </a:graphic>
      </p:graphicFrame>
      <p:sp>
        <p:nvSpPr>
          <p:cNvPr id="6" name="Right Arrow 5"/>
          <p:cNvSpPr/>
          <p:nvPr/>
        </p:nvSpPr>
        <p:spPr>
          <a:xfrm>
            <a:off x="5410200" y="2667000"/>
            <a:ext cx="609600" cy="22860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7" name="Object 3"/>
          <p:cNvGraphicFramePr>
            <a:graphicFrameLocks noChangeAspect="1"/>
          </p:cNvGraphicFramePr>
          <p:nvPr/>
        </p:nvGraphicFramePr>
        <p:xfrm>
          <a:off x="1143000" y="3962400"/>
          <a:ext cx="6842125" cy="760394"/>
        </p:xfrm>
        <a:graphic>
          <a:graphicData uri="http://schemas.openxmlformats.org/presentationml/2006/ole">
            <p:oleObj spid="_x0000_s3121" name="Equation" r:id="rId5" imgW="20574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" y="13716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1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Која количина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налази 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95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раствора калијум-перманганата, концентрације 0,02000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mol/dm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52463589"/>
              </p:ext>
            </p:extLst>
          </p:nvPr>
        </p:nvGraphicFramePr>
        <p:xfrm>
          <a:off x="990600" y="3429000"/>
          <a:ext cx="4648200" cy="594980"/>
        </p:xfrm>
        <a:graphic>
          <a:graphicData uri="http://schemas.openxmlformats.org/presentationml/2006/ole">
            <p:oleObj spid="_x0000_s4126" name="Equation" r:id="rId3" imgW="1688367" imgH="215806" progId="Equation.DSMT4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52494018"/>
              </p:ext>
            </p:extLst>
          </p:nvPr>
        </p:nvGraphicFramePr>
        <p:xfrm>
          <a:off x="990600" y="4038600"/>
          <a:ext cx="7894638" cy="2074883"/>
        </p:xfrm>
        <a:graphic>
          <a:graphicData uri="http://schemas.openxmlformats.org/presentationml/2006/ole">
            <p:oleObj spid="_x0000_s4127" name="Equation" r:id="rId4" imgW="2806560" imgH="73656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0" y="2571929"/>
            <a:ext cx="3331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95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0,02495 dm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baseline="30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143000"/>
            <a:ext cx="8686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. Имамо раствор супстанце В, познате густине (</a:t>
            </a:r>
            <a:r>
              <a:rPr lang="el-GR" sz="2600" i="1" dirty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) и познатог масеног удела растворене супстанце </a:t>
            </a:r>
            <a:r>
              <a:rPr lang="el-GR" sz="2600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sr-Cyrl-RS" sz="2600" baseline="-25000" dirty="0">
                <a:latin typeface="Times New Roman" pitchFamily="18" charset="0"/>
                <a:cs typeface="Times New Roman" pitchFamily="18" charset="0"/>
              </a:rPr>
              <a:t>В</a:t>
            </a:r>
            <a:endParaRPr lang="en-US" sz="2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10965055"/>
              </p:ext>
            </p:extLst>
          </p:nvPr>
        </p:nvGraphicFramePr>
        <p:xfrm>
          <a:off x="3429000" y="2089189"/>
          <a:ext cx="1370770" cy="1027094"/>
        </p:xfrm>
        <a:graphic>
          <a:graphicData uri="http://schemas.openxmlformats.org/presentationml/2006/ole">
            <p:oleObj spid="_x0000_s5220" name="Equation" r:id="rId3" imgW="596900" imgH="4318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21414186"/>
              </p:ext>
            </p:extLst>
          </p:nvPr>
        </p:nvGraphicFramePr>
        <p:xfrm>
          <a:off x="1219200" y="2977740"/>
          <a:ext cx="5867401" cy="1054920"/>
        </p:xfrm>
        <a:graphic>
          <a:graphicData uri="http://schemas.openxmlformats.org/presentationml/2006/ole">
            <p:oleObj spid="_x0000_s5221" name="Equation" r:id="rId4" imgW="2400120" imgH="431640" progId="Equation.DSMT4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23395591"/>
              </p:ext>
            </p:extLst>
          </p:nvPr>
        </p:nvGraphicFramePr>
        <p:xfrm>
          <a:off x="4724400" y="4172083"/>
          <a:ext cx="2286000" cy="571234"/>
        </p:xfrm>
        <a:graphic>
          <a:graphicData uri="http://schemas.openxmlformats.org/presentationml/2006/ole">
            <p:oleObj spid="_x0000_s5222" name="Equation" r:id="rId5" imgW="914400" imgH="2286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35102878"/>
              </p:ext>
            </p:extLst>
          </p:nvPr>
        </p:nvGraphicFramePr>
        <p:xfrm>
          <a:off x="1295400" y="4076700"/>
          <a:ext cx="1918953" cy="990600"/>
        </p:xfrm>
        <a:graphic>
          <a:graphicData uri="http://schemas.openxmlformats.org/presentationml/2006/ole">
            <p:oleObj spid="_x0000_s5223" name="Equation" r:id="rId6" imgW="761669" imgH="393529" progId="Equation.3">
              <p:embed/>
            </p:oleObj>
          </a:graphicData>
        </a:graphic>
      </p:graphicFrame>
      <p:sp>
        <p:nvSpPr>
          <p:cNvPr id="7" name="Right Arrow 6"/>
          <p:cNvSpPr/>
          <p:nvPr/>
        </p:nvSpPr>
        <p:spPr>
          <a:xfrm>
            <a:off x="3657600" y="4343400"/>
            <a:ext cx="609600" cy="22860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89055637"/>
              </p:ext>
            </p:extLst>
          </p:nvPr>
        </p:nvGraphicFramePr>
        <p:xfrm>
          <a:off x="3200399" y="4953000"/>
          <a:ext cx="2382837" cy="570348"/>
        </p:xfrm>
        <a:graphic>
          <a:graphicData uri="http://schemas.openxmlformats.org/presentationml/2006/ole">
            <p:oleObj spid="_x0000_s5224" name="Equation" r:id="rId7" imgW="901309" imgH="215806" progId="Equation.3">
              <p:embed/>
            </p:oleObj>
          </a:graphicData>
        </a:graphic>
      </p:graphicFrame>
      <p:graphicFrame>
        <p:nvGraphicFramePr>
          <p:cNvPr id="51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20169135"/>
              </p:ext>
            </p:extLst>
          </p:nvPr>
        </p:nvGraphicFramePr>
        <p:xfrm>
          <a:off x="228600" y="5638800"/>
          <a:ext cx="2254250" cy="1078180"/>
        </p:xfrm>
        <a:graphic>
          <a:graphicData uri="http://schemas.openxmlformats.org/presentationml/2006/ole">
            <p:oleObj spid="_x0000_s5225" name="Equation" r:id="rId8" imgW="901309" imgH="431613" progId="Equation.3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9027902"/>
              </p:ext>
            </p:extLst>
          </p:nvPr>
        </p:nvGraphicFramePr>
        <p:xfrm>
          <a:off x="3352800" y="5628191"/>
          <a:ext cx="5410200" cy="1164220"/>
        </p:xfrm>
        <a:graphic>
          <a:graphicData uri="http://schemas.openxmlformats.org/presentationml/2006/ole">
            <p:oleObj spid="_x0000_s5226" name="Equation" r:id="rId9" imgW="2120900" imgH="457200" progId="Equation.3">
              <p:embed/>
            </p:oleObj>
          </a:graphicData>
        </a:graphic>
      </p:graphicFrame>
      <p:sp>
        <p:nvSpPr>
          <p:cNvPr id="11" name="Right Arrow 10"/>
          <p:cNvSpPr/>
          <p:nvPr/>
        </p:nvSpPr>
        <p:spPr>
          <a:xfrm>
            <a:off x="3581400" y="3390900"/>
            <a:ext cx="609600" cy="22860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271826"/>
            <a:ext cx="906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i="1" u="sng" dirty="0">
                <a:latin typeface="Times New Roman" pitchFamily="18" charset="0"/>
                <a:cs typeface="Times New Roman" pitchFamily="18" charset="0"/>
              </a:rPr>
              <a:t>Пример 1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Израчунати количину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која се налази у 10,00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концентроване  96% сумпорне киселине чија је густина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1,84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g/cm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70921622"/>
              </p:ext>
            </p:extLst>
          </p:nvPr>
        </p:nvGraphicFramePr>
        <p:xfrm>
          <a:off x="914400" y="3429000"/>
          <a:ext cx="7035800" cy="1170173"/>
        </p:xfrm>
        <a:graphic>
          <a:graphicData uri="http://schemas.openxmlformats.org/presentationml/2006/ole">
            <p:oleObj spid="_x0000_s22558" name="Equation" r:id="rId3" imgW="2667000" imgH="444500" progId="Equation.DSMT4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42098240"/>
              </p:ext>
            </p:extLst>
          </p:nvPr>
        </p:nvGraphicFramePr>
        <p:xfrm>
          <a:off x="1066800" y="5181601"/>
          <a:ext cx="7251700" cy="710890"/>
        </p:xfrm>
        <a:graphic>
          <a:graphicData uri="http://schemas.openxmlformats.org/presentationml/2006/ole">
            <p:oleObj spid="_x0000_s22559" name="Equation" r:id="rId4" imgW="2463480" imgH="24120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0" y="2610653"/>
            <a:ext cx="3453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98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078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g/mol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408093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Израчунавање масе титроване супстанце и њеног масеног удела у узорку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25908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Морају бити познати: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концентрација  и запремина титрационог средства утрошеног у титрацији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молски однос у ком реагују титрована супстанца и титрационо средство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870</Words>
  <Application>Microsoft Office PowerPoint</Application>
  <PresentationFormat>On-screen Show (4:3)</PresentationFormat>
  <Paragraphs>93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Flow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Corporate Edition</cp:lastModifiedBy>
  <cp:revision>187</cp:revision>
  <dcterms:created xsi:type="dcterms:W3CDTF">2017-06-26T12:22:51Z</dcterms:created>
  <dcterms:modified xsi:type="dcterms:W3CDTF">2017-11-02T20:24:14Z</dcterms:modified>
</cp:coreProperties>
</file>